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56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61" r:id="rId15"/>
    <p:sldId id="262" r:id="rId16"/>
  </p:sldIdLst>
  <p:sldSz cx="14630400" cy="8229600"/>
  <p:notesSz cx="8229600" cy="14630400"/>
  <p:embeddedFontLst>
    <p:embeddedFont>
      <p:font typeface="Aptos ExtraBold" panose="020B0004020202020204" pitchFamily="34" charset="0"/>
      <p:bold r:id="rId18"/>
      <p:boldItalic r:id="rId19"/>
    </p:embeddedFont>
    <p:embeddedFont>
      <p:font typeface="Arimo" panose="020B0604020202020204" charset="0"/>
      <p:regular r:id="rId20"/>
    </p:embeddedFont>
    <p:embeddedFont>
      <p:font typeface="Corbel" panose="020B0503020204020204" pitchFamily="34" charset="0"/>
      <p:regular r:id="rId21"/>
      <p:bold r:id="rId22"/>
      <p:italic r:id="rId23"/>
      <p:boldItalic r:id="rId24"/>
    </p:embeddedFont>
    <p:embeddedFont>
      <p:font typeface="Kanit" panose="020B0604020202020204" charset="-34"/>
      <p:regular r:id="rId25"/>
    </p:embeddedFont>
    <p:embeddedFont>
      <p:font typeface="Lucida Console" panose="020B0609040504020204" pitchFamily="49" charset="0"/>
      <p:regular r:id="rId26"/>
    </p:embeddedFont>
    <p:embeddedFont>
      <p:font typeface="Martel Sans Light" panose="020B0604020202020204" charset="0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1128"/>
    <a:srgbClr val="161925"/>
    <a:srgbClr val="001219"/>
    <a:srgbClr val="00304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661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70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29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6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6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9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83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66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760" y="5356834"/>
            <a:ext cx="10972800" cy="1969788"/>
          </a:xfrm>
        </p:spPr>
        <p:txBody>
          <a:bodyPr wrap="none" anchor="t">
            <a:normAutofit/>
          </a:bodyPr>
          <a:lstStyle>
            <a:lvl1pPr algn="r">
              <a:defRPr sz="11520" b="0" spc="-36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1759" y="4433251"/>
            <a:ext cx="10972800" cy="904830"/>
          </a:xfrm>
        </p:spPr>
        <p:txBody>
          <a:bodyPr anchor="b">
            <a:normAutofit/>
          </a:bodyPr>
          <a:lstStyle>
            <a:lvl1pPr marL="0" indent="0" algn="r">
              <a:buNone/>
              <a:defRPr sz="384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03-Nov-25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1580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240593"/>
            <a:ext cx="12618720" cy="983226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07746" y="1184911"/>
            <a:ext cx="12618720" cy="4055682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6223819"/>
            <a:ext cx="12616814" cy="818966"/>
          </a:xfrm>
        </p:spPr>
        <p:txBody>
          <a:bodyPr/>
          <a:lstStyle>
            <a:lvl1pPr marL="0" indent="0">
              <a:buNone/>
              <a:defRPr sz="192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03-Nov-25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907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5387279"/>
            <a:ext cx="12616814" cy="1802191"/>
          </a:xfrm>
        </p:spPr>
        <p:txBody>
          <a:bodyPr anchor="ctr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03-Nov-25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1063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438150"/>
            <a:ext cx="11163302" cy="3591485"/>
          </a:xfrm>
        </p:spPr>
        <p:txBody>
          <a:bodyPr anchor="ctr"/>
          <a:lstStyle>
            <a:lvl1pPr>
              <a:defRPr sz="5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038668"/>
            <a:ext cx="10502759" cy="65876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840" y="5402075"/>
            <a:ext cx="12614909" cy="1787395"/>
          </a:xfrm>
        </p:spPr>
        <p:txBody>
          <a:bodyPr anchor="ctr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03-Nov-25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33253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159643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2792361"/>
            <a:ext cx="12618720" cy="3014202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5820697"/>
            <a:ext cx="12616814" cy="1368773"/>
          </a:xfrm>
        </p:spPr>
        <p:txBody>
          <a:bodyPr anchor="t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03-Nov-25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943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604739" y="22631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28158" y="30861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5594" y="2263140"/>
            <a:ext cx="3523489" cy="69151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88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92929" y="30861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394842" y="2263140"/>
            <a:ext cx="3518536" cy="69151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88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394842" y="30861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03-Nov-25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0943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598502" y="5157004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598502" y="2707625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598502" y="5848519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2797" y="5157004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82796" y="2707625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81173" y="5848517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365187" y="5157004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365186" y="2707625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365037" y="5848515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03-Nov-25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208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03-Nov-25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6108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03-Nov-25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03246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4592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965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03-Nov-25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02073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664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074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158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92885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16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820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98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025438" y="5356834"/>
            <a:ext cx="10972800" cy="1969788"/>
          </a:xfrm>
        </p:spPr>
        <p:txBody>
          <a:bodyPr wrap="none" anchor="t">
            <a:normAutofit/>
          </a:bodyPr>
          <a:lstStyle>
            <a:lvl1pPr algn="l">
              <a:defRPr sz="11520" b="0" spc="-36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25438" y="4432409"/>
            <a:ext cx="10972800" cy="904830"/>
          </a:xfrm>
        </p:spPr>
        <p:txBody>
          <a:bodyPr anchor="b">
            <a:normAutofit/>
          </a:bodyPr>
          <a:lstStyle>
            <a:lvl1pPr marL="0" indent="0" algn="l">
              <a:buNone/>
              <a:defRPr sz="384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03-Nov-25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186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4000" y="2190750"/>
            <a:ext cx="6030259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3808" y="2190750"/>
            <a:ext cx="6040752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03-Nov-25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850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4000" y="2017396"/>
            <a:ext cx="6030259" cy="988694"/>
          </a:xfrm>
        </p:spPr>
        <p:txBody>
          <a:bodyPr anchor="b"/>
          <a:lstStyle>
            <a:lvl1pPr marL="0" indent="0">
              <a:buNone/>
              <a:defRPr sz="288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000" y="3006090"/>
            <a:ext cx="6030259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83808" y="2017396"/>
            <a:ext cx="6042658" cy="98869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83808" y="3006090"/>
            <a:ext cx="6042658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03-Nov-25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3614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03-Nov-25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948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03-Nov-25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43545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001" y="2468880"/>
            <a:ext cx="4382430" cy="4573906"/>
          </a:xfrm>
        </p:spPr>
        <p:txBody>
          <a:bodyPr/>
          <a:lstStyle>
            <a:lvl1pPr marL="0" indent="0">
              <a:buNone/>
              <a:defRPr sz="192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03-Nov-25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43740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001" y="2468880"/>
            <a:ext cx="4382430" cy="4573906"/>
          </a:xfrm>
        </p:spPr>
        <p:txBody>
          <a:bodyPr/>
          <a:lstStyle>
            <a:lvl1pPr marL="0" indent="0">
              <a:buNone/>
              <a:defRPr sz="192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03-Nov-25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1569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4000" y="2190750"/>
            <a:ext cx="1228056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smtClean="0"/>
              <a:t>03-Nov-25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96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  <p:sldLayoutId id="2147483973" r:id="rId17"/>
    <p:sldLayoutId id="2147483974" r:id="rId18"/>
    <p:sldLayoutId id="2147483975" r:id="rId19"/>
    <p:sldLayoutId id="2147483976" r:id="rId20"/>
    <p:sldLayoutId id="2147483977" r:id="rId21"/>
    <p:sldLayoutId id="2147483978" r:id="rId22"/>
    <p:sldLayoutId id="2147483979" r:id="rId23"/>
    <p:sldLayoutId id="2147483980" r:id="rId24"/>
    <p:sldLayoutId id="2147483981" r:id="rId25"/>
    <p:sldLayoutId id="2147483982" r:id="rId26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648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95181"/>
            <a:ext cx="7468553" cy="17610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600" b="1" dirty="0">
                <a:solidFill>
                  <a:srgbClr val="FFFFFF"/>
                </a:solidFill>
                <a:latin typeface="Aptos ExtraBold" panose="020B0004020202020204" pitchFamily="34" charset="0"/>
                <a:ea typeface="Syne Bold" pitchFamily="34" charset="-122"/>
                <a:cs typeface="Syne Bold" pitchFamily="34" charset="-120"/>
              </a:rPr>
              <a:t>Hospital Database Analysis</a:t>
            </a:r>
            <a:endParaRPr lang="en-US" sz="6600" dirty="0">
              <a:latin typeface="Aptos ExtraBold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Comprehensive MySQL-Based Analysis of Hospital Performance, Cost, and Patient Outcomes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74024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SUPRATIM MAITY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79252" y="769501"/>
            <a:ext cx="2535555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9. Procedure Effectiveness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79252" y="1255514"/>
            <a:ext cx="13271897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Purpose:</a:t>
            </a: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Measure recovery rates and satisfaction levels for each type of medical procedure.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79252" y="1599367"/>
            <a:ext cx="13271897" cy="2410301"/>
          </a:xfrm>
          <a:prstGeom prst="roundRect">
            <a:avLst>
              <a:gd name="adj" fmla="val 785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73060" y="1599367"/>
            <a:ext cx="13284279" cy="2410301"/>
          </a:xfrm>
          <a:prstGeom prst="roundRect">
            <a:avLst>
              <a:gd name="adj" fmla="val 785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99148" y="1693902"/>
            <a:ext cx="13032105" cy="2221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SELECT 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`Procedure`,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COUNT(*)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Total_Cases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SUM(CASE WHEN `Outcome` = 'Recovered' THEN 1 ELSE 0 END)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Recovered_Cases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ROUND((SUM(CASE WHEN `Outcome` = 'Recovered' THEN 1 ELSE 0 END) * 100.0 / COUNT(*)),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Recovery_Rate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ROUND(AVG(Cost),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Avg_Cost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ROUND(AVG(Satisfaction),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Avg_Satisfaction</a:t>
            </a:r>
            <a:endParaRPr lang="en-US" sz="1050" dirty="0">
              <a:solidFill>
                <a:srgbClr val="D9E1FF"/>
              </a:solidFill>
              <a:latin typeface="Lucida Console" panose="020B0609040504020204" pitchFamily="49" charset="0"/>
              <a:ea typeface="Consolas Light" pitchFamily="34" charset="-122"/>
              <a:cs typeface="Consolas Light" pitchFamily="34" charset="-120"/>
            </a:endParaRP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FROM patients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GROUP BY `Procedure`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HAVING COUNT(*) &gt; 5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ORDER BY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Recovery_Rate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DESC;</a:t>
            </a:r>
          </a:p>
        </p:txBody>
      </p:sp>
      <p:sp>
        <p:nvSpPr>
          <p:cNvPr id="8" name="Shape 6"/>
          <p:cNvSpPr/>
          <p:nvPr/>
        </p:nvSpPr>
        <p:spPr>
          <a:xfrm>
            <a:off x="679252" y="4214563"/>
            <a:ext cx="13271897" cy="23336"/>
          </a:xfrm>
          <a:prstGeom prst="rect">
            <a:avLst/>
          </a:prstGeom>
          <a:solidFill>
            <a:srgbClr val="D9E1FF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79252" y="4662845"/>
            <a:ext cx="2810708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10. Monthly Trend (Simulated)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679252" y="5148858"/>
            <a:ext cx="13271897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Purpose:</a:t>
            </a: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Simulate admission and readmission trends by month using a modulo operation on Patient_ID.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79252" y="5492710"/>
            <a:ext cx="13271897" cy="2208371"/>
          </a:xfrm>
          <a:prstGeom prst="roundRect">
            <a:avLst>
              <a:gd name="adj" fmla="val 857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673060" y="5492710"/>
            <a:ext cx="13284279" cy="2208371"/>
          </a:xfrm>
          <a:prstGeom prst="roundRect">
            <a:avLst>
              <a:gd name="adj" fmla="val 857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99148" y="5587246"/>
            <a:ext cx="13032105" cy="201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SELECT 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((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Patient_ID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% 12) + 1)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Month_Num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CONCAT('Month ', ((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Patient_ID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% 12) + 1))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Month_Label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COUNT(*) AS Admissions,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ROUND(AVG(Cost),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Avg_Cost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Length_of_Stay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Avg_Stay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ROUND((SUM(CASE WHEN Readmission = 'Yes' THEN 1 ELSE 0 END) * 100.0 / COUNT(*)),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Readmission_Rate</a:t>
            </a:r>
            <a:endParaRPr lang="en-US" sz="1050" dirty="0">
              <a:solidFill>
                <a:srgbClr val="D9E1FF"/>
              </a:solidFill>
              <a:latin typeface="Lucida Console" panose="020B0609040504020204" pitchFamily="49" charset="0"/>
              <a:ea typeface="Consolas Light" pitchFamily="34" charset="-122"/>
              <a:cs typeface="Consolas Light" pitchFamily="34" charset="-120"/>
            </a:endParaRP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FROM patients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GROUP BY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Month_Num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Month_Label</a:t>
            </a:r>
            <a:endParaRPr lang="en-US" sz="1050" dirty="0">
              <a:solidFill>
                <a:srgbClr val="D9E1FF"/>
              </a:solidFill>
              <a:latin typeface="Lucida Console" panose="020B0609040504020204" pitchFamily="49" charset="0"/>
              <a:ea typeface="Consolas Light" pitchFamily="34" charset="-122"/>
              <a:cs typeface="Consolas Light" pitchFamily="34" charset="-120"/>
            </a:endParaRP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ORDER BY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Month_Num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EAB09-9228-74B6-DD89-0E89D10F6F7A}"/>
              </a:ext>
            </a:extLst>
          </p:cNvPr>
          <p:cNvSpPr txBox="1"/>
          <p:nvPr/>
        </p:nvSpPr>
        <p:spPr>
          <a:xfrm>
            <a:off x="8290426" y="2014299"/>
            <a:ext cx="135466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1EC4B9-0914-2392-B0CD-3B6C39BE2C4E}"/>
              </a:ext>
            </a:extLst>
          </p:cNvPr>
          <p:cNvSpPr txBox="1"/>
          <p:nvPr/>
        </p:nvSpPr>
        <p:spPr>
          <a:xfrm>
            <a:off x="8290425" y="6166366"/>
            <a:ext cx="135466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BA3FBE-7C6B-49A5-FBB3-EDA98836E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989" y="2316053"/>
            <a:ext cx="3878804" cy="124886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40D04D-7302-B451-232C-90D042597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2516" y="5813588"/>
            <a:ext cx="3681277" cy="152489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8195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79715" y="656868"/>
            <a:ext cx="3339227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11. Gender-Based Treatment Differences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579715" y="1071563"/>
            <a:ext cx="13470969" cy="172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Purpose:</a:t>
            </a: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Compare treatment outcomes and costs for each condition across male and female patients.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579715" y="1364813"/>
            <a:ext cx="13470969" cy="2227421"/>
          </a:xfrm>
          <a:prstGeom prst="roundRect">
            <a:avLst>
              <a:gd name="adj" fmla="val 725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74358" y="1364813"/>
            <a:ext cx="13481685" cy="2321614"/>
          </a:xfrm>
          <a:prstGeom prst="roundRect">
            <a:avLst>
              <a:gd name="adj" fmla="val 725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81990" y="1445538"/>
            <a:ext cx="13266420" cy="214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SELECT 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Gender,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`Condition`,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COUNT(*) AS Cases,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ROUND(AVG(Age),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Avg_Age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ROUND(AVG(Cost),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Avg_Cost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Length_of_Stay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Avg_Stay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ROUND((SUM(CASE WHEN `Outcome` = 'Recovered' THEN 1 ELSE 0 END) * 100.0 / COUNT(*)),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Recovery_Rate</a:t>
            </a:r>
            <a:endParaRPr lang="en-US" sz="1050" dirty="0">
              <a:solidFill>
                <a:srgbClr val="D9E1FF"/>
              </a:solidFill>
              <a:latin typeface="Lucida Console" panose="020B0609040504020204" pitchFamily="49" charset="0"/>
              <a:ea typeface="Consolas Light" pitchFamily="34" charset="-122"/>
              <a:cs typeface="Consolas Light" pitchFamily="34" charset="-120"/>
            </a:endParaRP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FROM patients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GROUP BY Gender, `Condition`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HAVING COUNT(*) &gt; 5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ORDER BY Gender, Cases DESC;</a:t>
            </a:r>
          </a:p>
        </p:txBody>
      </p:sp>
      <p:sp>
        <p:nvSpPr>
          <p:cNvPr id="8" name="Shape 6"/>
          <p:cNvSpPr/>
          <p:nvPr/>
        </p:nvSpPr>
        <p:spPr>
          <a:xfrm>
            <a:off x="579715" y="3767150"/>
            <a:ext cx="13470969" cy="21074"/>
          </a:xfrm>
          <a:prstGeom prst="rect">
            <a:avLst/>
          </a:prstGeom>
          <a:solidFill>
            <a:srgbClr val="D9E1FF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79715" y="4150995"/>
            <a:ext cx="2026920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12. Cost Efficiency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579715" y="4565690"/>
            <a:ext cx="13470969" cy="172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Purpose:</a:t>
            </a: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Compute a "Cost-Effectiveness Score" combining average cost, recovery rate, and satisfaction.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579715" y="4858941"/>
            <a:ext cx="13470969" cy="2916079"/>
          </a:xfrm>
          <a:prstGeom prst="roundRect">
            <a:avLst>
              <a:gd name="adj" fmla="val 554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74358" y="4858941"/>
            <a:ext cx="13481685" cy="3048926"/>
          </a:xfrm>
          <a:prstGeom prst="roundRect">
            <a:avLst>
              <a:gd name="adj" fmla="val 554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681990" y="4939665"/>
            <a:ext cx="13266420" cy="2916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SELECT 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`Condition`,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`Procedure`,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COUNT(*) AS Cases,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ROUND(AVG(Cost),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Avg_Cost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ROUND((SUM(CASE WHEN `Outcome` = 'Recovered' THEN 1 ELSE 0 END) * 100.0 / COUNT(*)),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Recovery_Rate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ROUND(AVG(Satisfaction),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Avg_Satisfaction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    AVG(Cost) / NULLIF(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        (AVG(Satisfaction) * (SUM(CASE WHEN `Outcome` = 'Recovered' THEN 1 ELSE 0 END) * 100.0 / COUNT(*))),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    0), 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Cost_Effectiveness_Score</a:t>
            </a:r>
            <a:endParaRPr lang="en-US" sz="1050" dirty="0">
              <a:solidFill>
                <a:srgbClr val="D9E1FF"/>
              </a:solidFill>
              <a:latin typeface="Lucida Console" panose="020B0609040504020204" pitchFamily="49" charset="0"/>
              <a:ea typeface="Consolas Light" pitchFamily="34" charset="-122"/>
              <a:cs typeface="Consolas Light" pitchFamily="34" charset="-120"/>
            </a:endParaRP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FROM patients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GROUP BY `Condition`, `Procedure`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HAVING COUNT(*) &gt; 3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ORDER BY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Cost_Effectiveness_Score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ASC;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E9BCF1-CC06-B416-6FAE-30553544C4DD}"/>
              </a:ext>
            </a:extLst>
          </p:cNvPr>
          <p:cNvSpPr txBox="1"/>
          <p:nvPr/>
        </p:nvSpPr>
        <p:spPr>
          <a:xfrm>
            <a:off x="8154960" y="1836527"/>
            <a:ext cx="135466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4C3D82-62D4-47F2-1869-BECAC718E52C}"/>
              </a:ext>
            </a:extLst>
          </p:cNvPr>
          <p:cNvSpPr txBox="1"/>
          <p:nvPr/>
        </p:nvSpPr>
        <p:spPr>
          <a:xfrm>
            <a:off x="8883940" y="5145988"/>
            <a:ext cx="135466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BCDF29-D58C-EB69-4B21-32EEA8F29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580" y="1836527"/>
            <a:ext cx="3910753" cy="1517636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3EFA5A-849A-91CB-2F02-F4AF969DD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4869" y="5924490"/>
            <a:ext cx="3694998" cy="91782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45671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34710" y="606504"/>
            <a:ext cx="2118122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13. Readmission Risk Factors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534710" y="989052"/>
            <a:ext cx="13560981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Purpose:</a:t>
            </a: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Identify conditions associated with higher patient readmission rates.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534710" y="1259562"/>
            <a:ext cx="13560981" cy="2213610"/>
          </a:xfrm>
          <a:prstGeom prst="roundRect">
            <a:avLst>
              <a:gd name="adj" fmla="val 673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29828" y="1259561"/>
            <a:ext cx="13570744" cy="2389703"/>
          </a:xfrm>
          <a:prstGeom prst="roundRect">
            <a:avLst>
              <a:gd name="adj" fmla="val 673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29126" y="1333976"/>
            <a:ext cx="13372148" cy="2315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SELECT 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`Condition`,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ROUND(AVG(Age),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Avg_Age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Length_of_Stay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Avg_Stay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ROUND(AVG(Cost),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Avg_Cost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ROUND(AVG(Satisfaction),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Avg_Satisfaction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COUNT(*)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Total_Cases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SUM(CASE WHEN Readmission = 'Yes' THEN 1 ELSE 0 END) AS Readmissions,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ROUND((SUM(CASE WHEN Readmission = 'Yes' THEN 1 ELSE 0 END) * 100.0 / COUNT(*)),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Readmission_Rate</a:t>
            </a:r>
            <a:endParaRPr lang="en-US" sz="1050" dirty="0">
              <a:solidFill>
                <a:srgbClr val="D9E1FF"/>
              </a:solidFill>
              <a:latin typeface="Lucida Console" panose="020B0609040504020204" pitchFamily="49" charset="0"/>
              <a:ea typeface="Consolas Light" pitchFamily="34" charset="-122"/>
              <a:cs typeface="Consolas Light" pitchFamily="34" charset="-120"/>
            </a:endParaRP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FROM patients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GROUP BY `Condition`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HAVING COUNT(*) &gt; 10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ORDER BY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Readmission_Rate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DESC;</a:t>
            </a:r>
          </a:p>
        </p:txBody>
      </p:sp>
      <p:sp>
        <p:nvSpPr>
          <p:cNvPr id="8" name="Shape 6"/>
          <p:cNvSpPr/>
          <p:nvPr/>
        </p:nvSpPr>
        <p:spPr>
          <a:xfrm>
            <a:off x="534710" y="3728919"/>
            <a:ext cx="13560981" cy="20003"/>
          </a:xfrm>
          <a:prstGeom prst="rect">
            <a:avLst/>
          </a:prstGeom>
          <a:solidFill>
            <a:srgbClr val="D9E1FF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34710" y="3988951"/>
            <a:ext cx="2767290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14. Satisfaction Drivers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534710" y="4371499"/>
            <a:ext cx="13560981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Purpose:</a:t>
            </a: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Group patients by satisfaction levels and analyze their recovery and readmission outcomes.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534710" y="4642009"/>
            <a:ext cx="13560981" cy="3166586"/>
          </a:xfrm>
          <a:prstGeom prst="roundRect">
            <a:avLst>
              <a:gd name="adj" fmla="val 470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29828" y="4642008"/>
            <a:ext cx="13570744" cy="3278267"/>
          </a:xfrm>
          <a:prstGeom prst="roundRect">
            <a:avLst>
              <a:gd name="adj" fmla="val 470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629126" y="4716423"/>
            <a:ext cx="13372148" cy="3092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SELECT 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CASE 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    WHEN Satisfaction &gt;= 4 THEN 'High Satisfaction (4-5)'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    WHEN Satisfaction &gt;= 3 THEN 'Medium Satisfaction (3)'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    ELSE 'Low Satisfaction (1-2)'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END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Satisfaction_Level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COUNT(*)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Patient_Count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ROUND(AVG(Cost),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Avg_Cost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Length_of_Stay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Avg_Stay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ROUND((SUM(CASE WHEN `Outcome` = 'Recovered' THEN 1 ELSE 0 END) * 100.0 / COUNT(*)),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Recovery_Rate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ROUND((SUM(CASE WHEN Readmission = 'Yes' THEN 1 ELSE 0 END) * 100.0 / COUNT(*)),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Readmission_Rate</a:t>
            </a:r>
            <a:endParaRPr lang="en-US" sz="1050" dirty="0">
              <a:solidFill>
                <a:srgbClr val="D9E1FF"/>
              </a:solidFill>
              <a:latin typeface="Lucida Console" panose="020B0609040504020204" pitchFamily="49" charset="0"/>
              <a:ea typeface="Consolas Light" pitchFamily="34" charset="-122"/>
              <a:cs typeface="Consolas Light" pitchFamily="34" charset="-120"/>
            </a:endParaRP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FROM patients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GROUP BY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Satisfaction_Level</a:t>
            </a:r>
            <a:endParaRPr lang="en-US" sz="1050" dirty="0">
              <a:solidFill>
                <a:srgbClr val="D9E1FF"/>
              </a:solidFill>
              <a:latin typeface="Lucida Console" panose="020B0609040504020204" pitchFamily="49" charset="0"/>
              <a:ea typeface="Consolas Light" pitchFamily="34" charset="-122"/>
              <a:cs typeface="Consolas Light" pitchFamily="34" charset="-120"/>
            </a:endParaRP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ORDER BY FIELD(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Satisfaction_Level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'High Satisfaction (4-5)',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'Medium Satisfaction (3)',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'Low Satisfaction (1-2)'</a:t>
            </a:r>
          </a:p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9D9AAC-C95F-AC1F-09E9-696F2367FD51}"/>
              </a:ext>
            </a:extLst>
          </p:cNvPr>
          <p:cNvSpPr txBox="1"/>
          <p:nvPr/>
        </p:nvSpPr>
        <p:spPr>
          <a:xfrm>
            <a:off x="7900959" y="1530449"/>
            <a:ext cx="135466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A67CA0-86FD-FA3B-9862-B1B8DA5C09B4}"/>
              </a:ext>
            </a:extLst>
          </p:cNvPr>
          <p:cNvSpPr txBox="1"/>
          <p:nvPr/>
        </p:nvSpPr>
        <p:spPr>
          <a:xfrm>
            <a:off x="9086292" y="5523072"/>
            <a:ext cx="135466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2FF4F9-AF4B-7311-170D-C5873D0E4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263" y="1802036"/>
            <a:ext cx="4206374" cy="123899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5C3A71-D495-0DCC-29AD-7548D25D0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660" y="6835735"/>
            <a:ext cx="5448935" cy="80962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18473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826294" y="937974"/>
            <a:ext cx="3120152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15. Performance Dashboard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826294" y="1529120"/>
            <a:ext cx="1297781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Purpose:</a:t>
            </a: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Provide an overall hospital summary and a high-cost patient comparison for executive reporting.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826294" y="1947267"/>
            <a:ext cx="12977812" cy="5631180"/>
          </a:xfrm>
          <a:prstGeom prst="roundRect">
            <a:avLst>
              <a:gd name="adj" fmla="val 409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818674" y="1947266"/>
            <a:ext cx="12993053" cy="5977533"/>
          </a:xfrm>
          <a:prstGeom prst="roundRect">
            <a:avLst>
              <a:gd name="adj" fmla="val 409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72026" y="2062282"/>
            <a:ext cx="12686348" cy="5862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SELECT 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'Overall Metrics' AS Metric,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COUNT(*) AS </a:t>
            </a:r>
            <a:r>
              <a:rPr lang="en-US" sz="140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Total_Patients</a:t>
            </a: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ROUND(AVG(Age), 2) AS </a:t>
            </a:r>
            <a:r>
              <a:rPr lang="en-US" sz="140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Avg_Age</a:t>
            </a: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ROUND(AVG(Cost), 2) AS </a:t>
            </a:r>
            <a:r>
              <a:rPr lang="en-US" sz="140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Avg_Cost</a:t>
            </a: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</a:t>
            </a:r>
            <a:r>
              <a:rPr lang="en-US" sz="140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Length_of_Stay</a:t>
            </a: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), 2) AS </a:t>
            </a:r>
            <a:r>
              <a:rPr lang="en-US" sz="140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Avg_Stay</a:t>
            </a: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ROUND(AVG(Satisfaction), 2) AS </a:t>
            </a:r>
            <a:r>
              <a:rPr lang="en-US" sz="140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Avg_Satisfaction</a:t>
            </a: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ROUND((SUM(CASE WHEN `Outcome` = 'Recovered' THEN 1 ELSE 0 END) * 100.0 / COUNT(*)), 2) AS </a:t>
            </a:r>
            <a:r>
              <a:rPr lang="en-US" sz="140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Recovery_Rate</a:t>
            </a: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ROUND((SUM(CASE WHEN Readmission = 'Yes' THEN 1 ELSE 0 END) * 100.0 / COUNT(*)), 2) AS </a:t>
            </a:r>
            <a:r>
              <a:rPr lang="en-US" sz="140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Readmission_Rate</a:t>
            </a:r>
            <a:endParaRPr lang="en-US" sz="1400" dirty="0">
              <a:solidFill>
                <a:srgbClr val="D9E1FF"/>
              </a:solidFill>
              <a:latin typeface="Lucida Console" panose="020B0609040504020204" pitchFamily="49" charset="0"/>
              <a:ea typeface="Consolas Light" pitchFamily="34" charset="-122"/>
              <a:cs typeface="Consolas Light" pitchFamily="34" charset="-120"/>
            </a:endParaRP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FROM patients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UNION ALL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SELECT 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'High Cost Analysis' AS Metric,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COUNT(*) AS </a:t>
            </a:r>
            <a:r>
              <a:rPr lang="en-US" sz="140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Total_Patients</a:t>
            </a: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ROUND(AVG(Age), 2) AS </a:t>
            </a:r>
            <a:r>
              <a:rPr lang="en-US" sz="140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Avg_Age</a:t>
            </a: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ROUND(AVG(Cost), 2) AS </a:t>
            </a:r>
            <a:r>
              <a:rPr lang="en-US" sz="140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Avg_Cost</a:t>
            </a: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</a:t>
            </a:r>
            <a:r>
              <a:rPr lang="en-US" sz="140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Length_of_Stay</a:t>
            </a: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), 2) AS </a:t>
            </a:r>
            <a:r>
              <a:rPr lang="en-US" sz="140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Avg_Stay</a:t>
            </a: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ROUND(AVG(Satisfaction), 2) AS </a:t>
            </a:r>
            <a:r>
              <a:rPr lang="en-US" sz="140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Avg_Satisfaction</a:t>
            </a: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ROUND((SUM(CASE WHEN `Outcome` = 'Recovered' THEN 1 ELSE 0 END) * 100.0 / COUNT(*)), 2) AS </a:t>
            </a:r>
            <a:r>
              <a:rPr lang="en-US" sz="140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Recovery_Rate</a:t>
            </a: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ROUND((SUM(CASE WHEN Readmission = 'Yes' THEN 1 ELSE 0 END) * 100.0 / COUNT(*)), 2) AS </a:t>
            </a:r>
            <a:r>
              <a:rPr lang="en-US" sz="140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Readmission_Rate</a:t>
            </a:r>
            <a:endParaRPr lang="en-US" sz="1400" dirty="0">
              <a:solidFill>
                <a:srgbClr val="D9E1FF"/>
              </a:solidFill>
              <a:latin typeface="Lucida Console" panose="020B0609040504020204" pitchFamily="49" charset="0"/>
              <a:ea typeface="Consolas Light" pitchFamily="34" charset="-122"/>
              <a:cs typeface="Consolas Light" pitchFamily="34" charset="-120"/>
            </a:endParaRP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FROM patients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WHERE Cost &gt; (SELECT AVG(Cost) FROM patients);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4EC82-4D0F-21D9-4157-FAE65EE5BA45}"/>
              </a:ext>
            </a:extLst>
          </p:cNvPr>
          <p:cNvSpPr txBox="1"/>
          <p:nvPr/>
        </p:nvSpPr>
        <p:spPr>
          <a:xfrm>
            <a:off x="5564159" y="4976534"/>
            <a:ext cx="135466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A3A05-23AA-666B-0F41-F85219CFB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893865"/>
            <a:ext cx="5943600" cy="53467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68392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86897"/>
            <a:ext cx="7468553" cy="985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Kanit"/>
                <a:ea typeface="Syne Bold" pitchFamily="34" charset="-122"/>
                <a:cs typeface="Syne Bold" pitchFamily="34" charset="-120"/>
              </a:rPr>
              <a:t>Key Insights and Business Conclusions</a:t>
            </a:r>
            <a:endParaRPr lang="en-US" sz="3100" dirty="0">
              <a:latin typeface="Kani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2123599"/>
            <a:ext cx="3650456" cy="1263729"/>
          </a:xfrm>
          <a:prstGeom prst="roundRect">
            <a:avLst>
              <a:gd name="adj" fmla="val 8683"/>
            </a:avLst>
          </a:prstGeom>
          <a:solidFill>
            <a:srgbClr val="0C0A33"/>
          </a:solidFill>
          <a:ln w="22860">
            <a:solidFill>
              <a:srgbClr val="8061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14864" y="2123599"/>
            <a:ext cx="91440" cy="1263729"/>
          </a:xfrm>
          <a:prstGeom prst="roundRect">
            <a:avLst>
              <a:gd name="adj" fmla="val 27488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96685" y="2313980"/>
            <a:ext cx="2409587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Kanit"/>
                <a:ea typeface="Syne Bold" pitchFamily="34" charset="-122"/>
                <a:cs typeface="Syne Bold" pitchFamily="34" charset="-120"/>
              </a:rPr>
              <a:t>Cost-Satisfaction Link</a:t>
            </a:r>
            <a:endParaRPr lang="en-US" sz="1550" dirty="0">
              <a:latin typeface="Kanit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96685" y="2660928"/>
            <a:ext cx="3201114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Longer stays and higher costs correlate with better patient satisfaction scores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4655701" y="2123599"/>
            <a:ext cx="3650575" cy="1263729"/>
          </a:xfrm>
          <a:prstGeom prst="roundRect">
            <a:avLst>
              <a:gd name="adj" fmla="val 8683"/>
            </a:avLst>
          </a:prstGeom>
          <a:solidFill>
            <a:srgbClr val="0C0A33"/>
          </a:solidFill>
          <a:ln w="22860">
            <a:solidFill>
              <a:srgbClr val="8061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632841" y="2123599"/>
            <a:ext cx="91440" cy="1263729"/>
          </a:xfrm>
          <a:prstGeom prst="roundRect">
            <a:avLst>
              <a:gd name="adj" fmla="val 27488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914662" y="2313980"/>
            <a:ext cx="2076569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Kanit"/>
                <a:ea typeface="Syne Bold" pitchFamily="34" charset="-122"/>
                <a:cs typeface="Syne Bold" pitchFamily="34" charset="-120"/>
              </a:rPr>
              <a:t>Chronic Conditions</a:t>
            </a:r>
            <a:endParaRPr lang="en-US" sz="1550" dirty="0">
              <a:latin typeface="Kani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914662" y="2660928"/>
            <a:ext cx="3201233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Higher readmission rates observed in chronic condition patients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837724" y="3554849"/>
            <a:ext cx="3650456" cy="1263729"/>
          </a:xfrm>
          <a:prstGeom prst="roundRect">
            <a:avLst>
              <a:gd name="adj" fmla="val 8683"/>
            </a:avLst>
          </a:prstGeom>
          <a:solidFill>
            <a:srgbClr val="0C0A33"/>
          </a:solidFill>
          <a:ln w="22860">
            <a:solidFill>
              <a:srgbClr val="8061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814864" y="3554849"/>
            <a:ext cx="91440" cy="1263729"/>
          </a:xfrm>
          <a:prstGeom prst="roundRect">
            <a:avLst>
              <a:gd name="adj" fmla="val 27488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96685" y="3745230"/>
            <a:ext cx="2574250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Kanit"/>
                <a:ea typeface="Syne Bold" pitchFamily="34" charset="-122"/>
                <a:cs typeface="Syne Bold" pitchFamily="34" charset="-120"/>
              </a:rPr>
              <a:t>Revenue Concentration</a:t>
            </a:r>
            <a:endParaRPr lang="en-US" sz="1550" dirty="0">
              <a:latin typeface="Kani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96685" y="4092178"/>
            <a:ext cx="3201114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Top 10% of patients contribute majority of hospital revenue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837724" y="5007054"/>
            <a:ext cx="3650456" cy="1218009"/>
          </a:xfrm>
          <a:prstGeom prst="roundRect">
            <a:avLst>
              <a:gd name="adj" fmla="val 2064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05245" y="5174575"/>
            <a:ext cx="275951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Kanit"/>
                <a:ea typeface="Syne Bold" pitchFamily="34" charset="-122"/>
                <a:cs typeface="Syne Bold" pitchFamily="34" charset="-120"/>
              </a:rPr>
              <a:t>Recovery vs Readmission</a:t>
            </a:r>
            <a:endParaRPr lang="en-US" sz="1550" dirty="0">
              <a:latin typeface="Kanit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05245" y="5521523"/>
            <a:ext cx="3315414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Inverse correlation between recovery rate and readmission rate</a:t>
            </a:r>
            <a:endParaRPr lang="en-US" sz="1300" dirty="0"/>
          </a:p>
        </p:txBody>
      </p:sp>
      <p:sp>
        <p:nvSpPr>
          <p:cNvPr id="19" name="Shape 16"/>
          <p:cNvSpPr/>
          <p:nvPr/>
        </p:nvSpPr>
        <p:spPr>
          <a:xfrm>
            <a:off x="4655701" y="5007054"/>
            <a:ext cx="3650575" cy="1218009"/>
          </a:xfrm>
          <a:prstGeom prst="roundRect">
            <a:avLst>
              <a:gd name="adj" fmla="val 2064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4823222" y="5174575"/>
            <a:ext cx="212181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Kanit"/>
                <a:ea typeface="Syne Bold" pitchFamily="34" charset="-122"/>
                <a:cs typeface="Syne Bold" pitchFamily="34" charset="-120"/>
              </a:rPr>
              <a:t>Optimization Focus</a:t>
            </a:r>
            <a:endParaRPr lang="en-US" sz="1550" dirty="0">
              <a:latin typeface="Kanit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4823222" y="5521523"/>
            <a:ext cx="3315533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Target procedures with low cost-effectiveness scores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837724" y="6392585"/>
            <a:ext cx="7468553" cy="950000"/>
          </a:xfrm>
          <a:prstGeom prst="roundRect">
            <a:avLst>
              <a:gd name="adj" fmla="val 2646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1005245" y="6560106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Kanit"/>
                <a:ea typeface="Syne Bold" pitchFamily="34" charset="-122"/>
                <a:cs typeface="Syne Bold" pitchFamily="34" charset="-120"/>
              </a:rPr>
              <a:t>Strategic Priority</a:t>
            </a:r>
            <a:endParaRPr lang="en-US" sz="1550" dirty="0">
              <a:latin typeface="Kanit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005245" y="6907054"/>
            <a:ext cx="713351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Invest in cost-efficient, high-satisfaction care delivery</a:t>
            </a:r>
            <a:endParaRPr lang="en-US" sz="13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0257" y="3474687"/>
            <a:ext cx="5088943" cy="1280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6600" b="1" dirty="0">
                <a:solidFill>
                  <a:srgbClr val="FFFFFF"/>
                </a:solidFill>
                <a:latin typeface="Kanit"/>
                <a:ea typeface="Syne Bold" pitchFamily="34" charset="-122"/>
                <a:cs typeface="Syne Bold" pitchFamily="34" charset="-120"/>
              </a:rPr>
              <a:t>THANK YOU</a:t>
            </a:r>
            <a:endParaRPr lang="en-US" sz="6600" dirty="0">
              <a:latin typeface="Kani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0276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Kanit"/>
                <a:ea typeface="Syne Bold" pitchFamily="34" charset="-122"/>
                <a:cs typeface="Syne Bold" pitchFamily="34" charset="-120"/>
              </a:rPr>
              <a:t>Project Overview</a:t>
            </a:r>
            <a:endParaRPr lang="en-US" sz="4400" dirty="0">
              <a:latin typeface="Kanit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Kanit"/>
                <a:ea typeface="Syne Bold" pitchFamily="34" charset="-122"/>
                <a:cs typeface="Syne Bold" pitchFamily="34" charset="-120"/>
              </a:rPr>
              <a:t>Analytical Focus</a:t>
            </a:r>
            <a:endParaRPr lang="en-US" sz="2200" dirty="0">
              <a:latin typeface="Kanit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3996333"/>
            <a:ext cx="34423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Study of hospital data examining patient demographics, treatment outcomes, and cost efficiency using MySQL queries.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871561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Kanit"/>
                <a:ea typeface="Syne Bold" pitchFamily="34" charset="-122"/>
                <a:cs typeface="Syne Bold" pitchFamily="34" charset="-120"/>
              </a:rPr>
              <a:t>Core Objective</a:t>
            </a:r>
            <a:endParaRPr lang="en-US" sz="2200" dirty="0">
              <a:latin typeface="Kanit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71561" y="3996333"/>
            <a:ext cx="34423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Uncover insights into operational effectiveness, patient care quality, and performance improvement areas.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1158"/>
            <a:ext cx="613457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Kanit"/>
                <a:ea typeface="Syne Bold" pitchFamily="34" charset="-122"/>
                <a:cs typeface="Syne Bold" pitchFamily="34" charset="-120"/>
              </a:rPr>
              <a:t>Business Objectives</a:t>
            </a:r>
            <a:endParaRPr lang="en-US" sz="4400" dirty="0">
              <a:latin typeface="Kanit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37724" y="1873925"/>
            <a:ext cx="4158734" cy="2697599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77039" y="2113240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4445" y="2310646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039" y="3070622"/>
            <a:ext cx="34803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Kanit"/>
                <a:ea typeface="Syne Bold" pitchFamily="34" charset="-122"/>
                <a:cs typeface="Syne Bold" pitchFamily="34" charset="-120"/>
              </a:rPr>
              <a:t>Patient Demographics</a:t>
            </a:r>
            <a:endParaRPr lang="en-US" sz="2200" dirty="0">
              <a:latin typeface="Kanit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77039" y="35661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Analyze health conditions and patient profiles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1873925"/>
            <a:ext cx="4158734" cy="2697599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475089" y="2113240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2495" y="2310646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5089" y="30706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Kanit"/>
                <a:ea typeface="Syne Bold" pitchFamily="34" charset="-122"/>
                <a:cs typeface="Syne Bold" pitchFamily="34" charset="-120"/>
              </a:rPr>
              <a:t>Cost Efficiency</a:t>
            </a:r>
            <a:endParaRPr lang="en-US" sz="2200" dirty="0">
              <a:latin typeface="Kanit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475089" y="35661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Evaluate treatment costs and operational efficiency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3823" y="1873925"/>
            <a:ext cx="4158853" cy="2697599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73139" y="2113240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0544" y="2310646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3139" y="30706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Kanit"/>
                <a:ea typeface="Syne Bold" pitchFamily="34" charset="-122"/>
                <a:cs typeface="Syne Bold" pitchFamily="34" charset="-120"/>
              </a:rPr>
              <a:t>Recovery Trends</a:t>
            </a:r>
            <a:endParaRPr lang="en-US" sz="2200" dirty="0">
              <a:latin typeface="Kanit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873139" y="3566160"/>
            <a:ext cx="36802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Monitor readmission and recovery patterns</a:t>
            </a:r>
            <a:endParaRPr lang="en-US" sz="1850" dirty="0"/>
          </a:p>
        </p:txBody>
      </p:sp>
      <p:sp>
        <p:nvSpPr>
          <p:cNvPr id="18" name="Shape 13"/>
          <p:cNvSpPr/>
          <p:nvPr/>
        </p:nvSpPr>
        <p:spPr>
          <a:xfrm>
            <a:off x="837724" y="4840724"/>
            <a:ext cx="4158734" cy="2697599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1077039" y="5080040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74445" y="5277445"/>
            <a:ext cx="323136" cy="32313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77039" y="6037421"/>
            <a:ext cx="30589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Kanit"/>
                <a:ea typeface="Syne Bold" pitchFamily="34" charset="-122"/>
                <a:cs typeface="Syne Bold" pitchFamily="34" charset="-120"/>
              </a:rPr>
              <a:t>Patient Satisfaction</a:t>
            </a:r>
            <a:endParaRPr lang="en-US" sz="2200" dirty="0">
              <a:latin typeface="Kanit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1077039" y="6532959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Measure service quality and satisfaction metrics</a:t>
            </a:r>
            <a:endParaRPr lang="en-US" sz="1850" dirty="0"/>
          </a:p>
        </p:txBody>
      </p:sp>
      <p:sp>
        <p:nvSpPr>
          <p:cNvPr id="23" name="Shape 17"/>
          <p:cNvSpPr/>
          <p:nvPr/>
        </p:nvSpPr>
        <p:spPr>
          <a:xfrm>
            <a:off x="5235773" y="4840724"/>
            <a:ext cx="4158734" cy="2697599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5475089" y="5080040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72495" y="5277445"/>
            <a:ext cx="323136" cy="32313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5475089" y="60374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Kanit"/>
                <a:ea typeface="Syne Bold" pitchFamily="34" charset="-122"/>
                <a:cs typeface="Syne Bold" pitchFamily="34" charset="-120"/>
              </a:rPr>
              <a:t>Risk Factors</a:t>
            </a:r>
            <a:endParaRPr lang="en-US" sz="2200" dirty="0">
              <a:latin typeface="Kanit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5475089" y="6532959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 improvement opportunities</a:t>
            </a:r>
            <a:endParaRPr lang="en-US" sz="1850" dirty="0"/>
          </a:p>
        </p:txBody>
      </p:sp>
      <p:sp>
        <p:nvSpPr>
          <p:cNvPr id="28" name="Shape 21"/>
          <p:cNvSpPr/>
          <p:nvPr/>
        </p:nvSpPr>
        <p:spPr>
          <a:xfrm>
            <a:off x="9633823" y="4840724"/>
            <a:ext cx="4158853" cy="2697599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2"/>
          <p:cNvSpPr/>
          <p:nvPr/>
        </p:nvSpPr>
        <p:spPr>
          <a:xfrm>
            <a:off x="9873139" y="5080040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70544" y="5277445"/>
            <a:ext cx="323136" cy="323136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9873139" y="6037421"/>
            <a:ext cx="296298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Kanit"/>
                <a:ea typeface="Syne Bold" pitchFamily="34" charset="-122"/>
                <a:cs typeface="Syne Bold" pitchFamily="34" charset="-120"/>
              </a:rPr>
              <a:t>Strategic Decisions</a:t>
            </a:r>
            <a:endParaRPr lang="en-US" sz="2200" dirty="0">
              <a:latin typeface="Kanit"/>
            </a:endParaRPr>
          </a:p>
        </p:txBody>
      </p:sp>
      <p:sp>
        <p:nvSpPr>
          <p:cNvPr id="32" name="Text 24"/>
          <p:cNvSpPr/>
          <p:nvPr/>
        </p:nvSpPr>
        <p:spPr>
          <a:xfrm>
            <a:off x="9873139" y="6532959"/>
            <a:ext cx="36802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Support hospital management planning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41302" y="997204"/>
            <a:ext cx="4224338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Kanit"/>
                <a:ea typeface="Syne Bold" pitchFamily="34" charset="-122"/>
                <a:cs typeface="Syne Bold" pitchFamily="34" charset="-120"/>
              </a:rPr>
              <a:t>Database Design</a:t>
            </a:r>
            <a:endParaRPr lang="en-US" sz="3300" dirty="0">
              <a:latin typeface="Kanit"/>
            </a:endParaRPr>
          </a:p>
        </p:txBody>
      </p:sp>
      <p:sp>
        <p:nvSpPr>
          <p:cNvPr id="4" name="Text 1"/>
          <p:cNvSpPr/>
          <p:nvPr/>
        </p:nvSpPr>
        <p:spPr>
          <a:xfrm>
            <a:off x="1524855" y="1994007"/>
            <a:ext cx="2211943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b="1" dirty="0">
                <a:latin typeface="Kanit" panose="020B0604020202020204" charset="-34"/>
                <a:cs typeface="Kanit" panose="020B0604020202020204" charset="-34"/>
              </a:rPr>
              <a:t>Database Creation &amp; Selection:</a:t>
            </a:r>
            <a:endParaRPr lang="en-US" sz="1650" b="1" dirty="0"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341302" y="2354230"/>
            <a:ext cx="5477468" cy="659408"/>
          </a:xfrm>
          <a:prstGeom prst="roundRect">
            <a:avLst>
              <a:gd name="adj" fmla="val 2382"/>
            </a:avLst>
          </a:prstGeom>
          <a:solidFill>
            <a:srgbClr val="1917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506280" y="2426204"/>
            <a:ext cx="5486400" cy="561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highlight>
                  <a:srgbClr val="191740"/>
                </a:highlight>
              </a:rPr>
              <a:t>CREATE DATABASE IF NOT EXISTS </a:t>
            </a:r>
            <a:r>
              <a:rPr lang="en-US" sz="1600" dirty="0" err="1">
                <a:highlight>
                  <a:srgbClr val="191740"/>
                </a:highlight>
              </a:rPr>
              <a:t>hospital_analysis</a:t>
            </a:r>
            <a:r>
              <a:rPr lang="en-US" sz="1600" dirty="0">
                <a:highlight>
                  <a:srgbClr val="191740"/>
                </a:highlight>
              </a:rPr>
              <a:t>;</a:t>
            </a:r>
            <a:br>
              <a:rPr lang="en-US" sz="1600" dirty="0">
                <a:highlight>
                  <a:srgbClr val="191740"/>
                </a:highlight>
              </a:rPr>
            </a:br>
            <a:r>
              <a:rPr lang="en-US" sz="1600" dirty="0">
                <a:highlight>
                  <a:srgbClr val="191740"/>
                </a:highlight>
              </a:rPr>
              <a:t>USE </a:t>
            </a:r>
            <a:r>
              <a:rPr lang="en-US" sz="1600" dirty="0" err="1">
                <a:highlight>
                  <a:srgbClr val="191740"/>
                </a:highlight>
              </a:rPr>
              <a:t>hospital_analysis</a:t>
            </a:r>
            <a:r>
              <a:rPr lang="en-US" sz="1600" dirty="0">
                <a:highlight>
                  <a:srgbClr val="191740"/>
                </a:highlight>
              </a:rPr>
              <a:t>;</a:t>
            </a:r>
          </a:p>
        </p:txBody>
      </p:sp>
      <p:sp>
        <p:nvSpPr>
          <p:cNvPr id="10" name="Text 7"/>
          <p:cNvSpPr/>
          <p:nvPr/>
        </p:nvSpPr>
        <p:spPr>
          <a:xfrm>
            <a:off x="1529188" y="3362398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Kanit"/>
                <a:ea typeface="Syne Bold" pitchFamily="34" charset="-122"/>
                <a:cs typeface="Syne Bold" pitchFamily="34" charset="-120"/>
              </a:rPr>
              <a:t>Table Creation:</a:t>
            </a:r>
            <a:endParaRPr lang="en-US" b="1" dirty="0">
              <a:latin typeface="Kanit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360810" y="3894238"/>
            <a:ext cx="5486400" cy="3332667"/>
          </a:xfrm>
          <a:prstGeom prst="roundRect">
            <a:avLst>
              <a:gd name="adj" fmla="val 1960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1727142" y="4797095"/>
            <a:ext cx="3239929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1524855" y="4114800"/>
            <a:ext cx="5138579" cy="299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600" dirty="0"/>
              <a:t>CREATE TABLE patients (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Patient_ID</a:t>
            </a:r>
            <a:r>
              <a:rPr lang="en-US" sz="1600" dirty="0"/>
              <a:t> INT PRIMARY KEY,</a:t>
            </a:r>
            <a:br>
              <a:rPr lang="en-US" sz="1600" dirty="0"/>
            </a:br>
            <a:r>
              <a:rPr lang="en-US" sz="1600" dirty="0"/>
              <a:t>    Age INT,</a:t>
            </a:r>
            <a:br>
              <a:rPr lang="en-US" sz="1600" dirty="0"/>
            </a:br>
            <a:r>
              <a:rPr lang="en-US" sz="1600" dirty="0"/>
              <a:t>    Gender ENUM('Male', 'Female'),</a:t>
            </a:r>
            <a:br>
              <a:rPr lang="en-US" sz="1600" dirty="0"/>
            </a:br>
            <a:r>
              <a:rPr lang="en-US" sz="1600" dirty="0"/>
              <a:t>    `Condition` VARCHAR(100),</a:t>
            </a:r>
            <a:br>
              <a:rPr lang="en-US" sz="1600" dirty="0"/>
            </a:br>
            <a:r>
              <a:rPr lang="en-US" sz="1600" dirty="0"/>
              <a:t>    `Procedure` VARCHAR(100),</a:t>
            </a:r>
            <a:br>
              <a:rPr lang="en-US" sz="1600" dirty="0"/>
            </a:br>
            <a:r>
              <a:rPr lang="en-US" sz="1600" dirty="0"/>
              <a:t>    Cost DECIMAL(10,2),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Length_of_Stay</a:t>
            </a:r>
            <a:r>
              <a:rPr lang="en-US" sz="1600" dirty="0"/>
              <a:t> INT,</a:t>
            </a:r>
            <a:br>
              <a:rPr lang="en-US" sz="1600" dirty="0"/>
            </a:br>
            <a:r>
              <a:rPr lang="en-US" sz="1600" dirty="0"/>
              <a:t>    Readmission ENUM('Yes', 'No'),</a:t>
            </a:r>
            <a:br>
              <a:rPr lang="en-US" sz="1600" dirty="0"/>
            </a:br>
            <a:r>
              <a:rPr lang="en-US" sz="1600" dirty="0"/>
              <a:t>    `Outcome` ENUM('Recovered', 'Stable'),</a:t>
            </a:r>
            <a:br>
              <a:rPr lang="en-US" sz="1600" dirty="0"/>
            </a:br>
            <a:r>
              <a:rPr lang="en-US" sz="1600" dirty="0"/>
              <a:t>    Satisfaction INT</a:t>
            </a:r>
            <a:br>
              <a:rPr lang="en-US" sz="1600" dirty="0"/>
            </a:br>
            <a:r>
              <a:rPr lang="en-US" sz="1600" dirty="0"/>
              <a:t>);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71788"/>
            <a:ext cx="7097911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Kanit"/>
                <a:ea typeface="Syne Bold" pitchFamily="34" charset="-122"/>
                <a:cs typeface="Syne Bold" pitchFamily="34" charset="-120"/>
              </a:rPr>
              <a:t>Analytical Queries and Insights</a:t>
            </a:r>
            <a:endParaRPr lang="en-US" sz="3300" dirty="0">
              <a:latin typeface="Kanit"/>
            </a:endParaRPr>
          </a:p>
        </p:txBody>
      </p:sp>
      <p:sp>
        <p:nvSpPr>
          <p:cNvPr id="4" name="Text 1"/>
          <p:cNvSpPr/>
          <p:nvPr/>
        </p:nvSpPr>
        <p:spPr>
          <a:xfrm>
            <a:off x="1106924" y="1970961"/>
            <a:ext cx="7199352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Deep insights into hospital performance patterns, treatment outcomes, and patient care metrics across multiple dimensions.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837724" y="1769031"/>
            <a:ext cx="22860" cy="978218"/>
          </a:xfrm>
          <a:prstGeom prst="rect">
            <a:avLst/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949178"/>
            <a:ext cx="897612" cy="10771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14763" y="3128605"/>
            <a:ext cx="2714744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Kanit"/>
                <a:ea typeface="Syne Bold" pitchFamily="34" charset="-122"/>
                <a:cs typeface="Syne Bold" pitchFamily="34" charset="-120"/>
              </a:rPr>
              <a:t>Demographics Analysis</a:t>
            </a:r>
            <a:endParaRPr lang="en-US" sz="1650" dirty="0">
              <a:latin typeface="Kanit"/>
            </a:endParaRPr>
          </a:p>
        </p:txBody>
      </p:sp>
      <p:sp>
        <p:nvSpPr>
          <p:cNvPr id="8" name="Text 4"/>
          <p:cNvSpPr/>
          <p:nvPr/>
        </p:nvSpPr>
        <p:spPr>
          <a:xfrm>
            <a:off x="1914763" y="3500199"/>
            <a:ext cx="63915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Patient profiles and health conditions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026337"/>
            <a:ext cx="897612" cy="10771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14763" y="4205764"/>
            <a:ext cx="2272784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Kanit"/>
                <a:ea typeface="Syne Bold" pitchFamily="34" charset="-122"/>
                <a:cs typeface="Syne Bold" pitchFamily="34" charset="-120"/>
              </a:rPr>
              <a:t>Treatment Patterns</a:t>
            </a:r>
            <a:endParaRPr lang="en-US" sz="1650" dirty="0">
              <a:latin typeface="Kanit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914763" y="4577358"/>
            <a:ext cx="63915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Procedures and medical interventions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103495"/>
            <a:ext cx="897612" cy="10771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14763" y="5282922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Kanit"/>
                <a:ea typeface="Syne Bold" pitchFamily="34" charset="-122"/>
                <a:cs typeface="Syne Bold" pitchFamily="34" charset="-120"/>
              </a:rPr>
              <a:t>Quality Metrics</a:t>
            </a:r>
            <a:endParaRPr lang="en-US" sz="1650" dirty="0">
              <a:latin typeface="Kanit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914763" y="5654516"/>
            <a:ext cx="63915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Satisfaction and readmission trends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6180653"/>
            <a:ext cx="897612" cy="107715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14763" y="6360081"/>
            <a:ext cx="2609850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Kanit"/>
                <a:ea typeface="Syne Bold" pitchFamily="34" charset="-122"/>
                <a:cs typeface="Syne Bold" pitchFamily="34" charset="-120"/>
              </a:rPr>
              <a:t>Operational Efficiency</a:t>
            </a:r>
            <a:endParaRPr lang="en-US" sz="1650" dirty="0">
              <a:latin typeface="Kanit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914763" y="6731675"/>
            <a:ext cx="63915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Cost management and resource optimization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53189" y="853202"/>
            <a:ext cx="374654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1. Patient Demographics Overview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53189" y="1392198"/>
            <a:ext cx="13124021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Purpose:</a:t>
            </a: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Summarize patient distribution by gender, showing total count, average, minimum, and maximum age per gender.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753189" y="1773317"/>
            <a:ext cx="13124021" cy="2000488"/>
          </a:xfrm>
          <a:prstGeom prst="roundRect">
            <a:avLst>
              <a:gd name="adj" fmla="val 1049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46284" y="1773317"/>
            <a:ext cx="13137833" cy="2000488"/>
          </a:xfrm>
          <a:prstGeom prst="roundRect">
            <a:avLst>
              <a:gd name="adj" fmla="val 1049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86063" y="1878211"/>
            <a:ext cx="12858274" cy="1790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SELECT </a:t>
            </a:r>
          </a:p>
          <a:p>
            <a:pPr>
              <a:lnSpc>
                <a:spcPts val="17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Gender,</a:t>
            </a:r>
          </a:p>
          <a:p>
            <a:pPr>
              <a:lnSpc>
                <a:spcPts val="17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COUNT(*)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Total_Patients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7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ROUND(AVG(Age),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Average_Age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7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MIN(Age)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Min_Age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7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MAX(Age) AS Max_Age</a:t>
            </a:r>
          </a:p>
          <a:p>
            <a:pPr>
              <a:lnSpc>
                <a:spcPts val="17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FROM patients</a:t>
            </a:r>
          </a:p>
          <a:p>
            <a:pPr>
              <a:lnSpc>
                <a:spcPts val="17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GROUP BY Gender;</a:t>
            </a:r>
          </a:p>
        </p:txBody>
      </p:sp>
      <p:sp>
        <p:nvSpPr>
          <p:cNvPr id="8" name="Shape 6"/>
          <p:cNvSpPr/>
          <p:nvPr/>
        </p:nvSpPr>
        <p:spPr>
          <a:xfrm>
            <a:off x="753189" y="4000944"/>
            <a:ext cx="13124021" cy="25003"/>
          </a:xfrm>
          <a:prstGeom prst="rect">
            <a:avLst/>
          </a:prstGeom>
          <a:solidFill>
            <a:srgbClr val="D9E1FF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53189" y="4497110"/>
            <a:ext cx="356735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2. Condition Prevalence Analysis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753189" y="5036106"/>
            <a:ext cx="13124021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Purpose:</a:t>
            </a: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Identify the most common medical conditions and their average treatment cost and hospital stay duration.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753189" y="5417225"/>
            <a:ext cx="13124021" cy="2224326"/>
          </a:xfrm>
          <a:prstGeom prst="roundRect">
            <a:avLst>
              <a:gd name="adj" fmla="val 943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46284" y="5417225"/>
            <a:ext cx="13137833" cy="2224326"/>
          </a:xfrm>
          <a:prstGeom prst="roundRect">
            <a:avLst>
              <a:gd name="adj" fmla="val 943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86063" y="5522119"/>
            <a:ext cx="12858274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SELECT </a:t>
            </a:r>
          </a:p>
          <a:p>
            <a:pPr>
              <a:lnSpc>
                <a:spcPts val="17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`Condition`,</a:t>
            </a:r>
          </a:p>
          <a:p>
            <a:pPr>
              <a:lnSpc>
                <a:spcPts val="17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COUNT(*)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Patient_Count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7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ROUND((COUNT(*) * 100.0 / (SELECT COUNT(*) FROM patients)), 2) AS Percentage,</a:t>
            </a:r>
          </a:p>
          <a:p>
            <a:pPr>
              <a:lnSpc>
                <a:spcPts val="17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ROUND(AVG(Cost),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Avg_Cost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7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Length_of_Stay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Avg_Stay</a:t>
            </a:r>
            <a:endParaRPr lang="en-US" sz="1050" dirty="0">
              <a:solidFill>
                <a:srgbClr val="D9E1FF"/>
              </a:solidFill>
              <a:latin typeface="Lucida Console" panose="020B0609040504020204" pitchFamily="49" charset="0"/>
              <a:ea typeface="Consolas Light" pitchFamily="34" charset="-122"/>
              <a:cs typeface="Consolas Light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FROM patients</a:t>
            </a:r>
          </a:p>
          <a:p>
            <a:pPr>
              <a:lnSpc>
                <a:spcPts val="17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GROUP BY `Condition`</a:t>
            </a:r>
          </a:p>
          <a:p>
            <a:pPr>
              <a:lnSpc>
                <a:spcPts val="17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ORDER BY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Patient_Count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DESC;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450777-7FE7-567B-8F99-A3FD2797F924}"/>
              </a:ext>
            </a:extLst>
          </p:cNvPr>
          <p:cNvSpPr txBox="1"/>
          <p:nvPr/>
        </p:nvSpPr>
        <p:spPr>
          <a:xfrm>
            <a:off x="5953626" y="2441529"/>
            <a:ext cx="135466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AF0D9B-74B7-C920-2098-FED3FAFDC013}"/>
              </a:ext>
            </a:extLst>
          </p:cNvPr>
          <p:cNvSpPr txBox="1"/>
          <p:nvPr/>
        </p:nvSpPr>
        <p:spPr>
          <a:xfrm>
            <a:off x="7731626" y="6317450"/>
            <a:ext cx="135466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A6D32E-FC80-1543-A246-5F14DF462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333" y="2324505"/>
            <a:ext cx="3552825" cy="60007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C525AA-0B57-4029-C0CF-097D8A8E9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095" y="5669367"/>
            <a:ext cx="3686705" cy="177672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04127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96158" y="788789"/>
            <a:ext cx="2954774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3. Cost Analysis by Procedure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96158" y="1286947"/>
            <a:ext cx="13238083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Purpose:</a:t>
            </a: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Compare procedures by total, average, and range of costs.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96158" y="1639133"/>
            <a:ext cx="13238083" cy="2261949"/>
          </a:xfrm>
          <a:prstGeom prst="roundRect">
            <a:avLst>
              <a:gd name="adj" fmla="val 857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89729" y="1639133"/>
            <a:ext cx="13250942" cy="2261949"/>
          </a:xfrm>
          <a:prstGeom prst="roundRect">
            <a:avLst>
              <a:gd name="adj" fmla="val 857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19031" y="1736050"/>
            <a:ext cx="12992338" cy="2068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SELECT </a:t>
            </a:r>
          </a:p>
          <a:p>
            <a:pPr>
              <a:lnSpc>
                <a:spcPts val="160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`Procedure`,</a:t>
            </a:r>
          </a:p>
          <a:p>
            <a:pPr>
              <a:lnSpc>
                <a:spcPts val="160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COUNT(*) AS Cases,</a:t>
            </a:r>
          </a:p>
          <a:p>
            <a:pPr>
              <a:lnSpc>
                <a:spcPts val="160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ROUND(AVG(Cost),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Average_Cost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60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ROUND(MIN(Cost),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Min_Cost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60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ROUND(MAX(Cost),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Max_Cost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60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ROUND(SUM(Cost),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Total_Cost</a:t>
            </a:r>
            <a:endParaRPr lang="en-US" sz="1050" dirty="0">
              <a:solidFill>
                <a:srgbClr val="D9E1FF"/>
              </a:solidFill>
              <a:latin typeface="Lucida Console" panose="020B0609040504020204" pitchFamily="49" charset="0"/>
              <a:ea typeface="Consolas Light" pitchFamily="34" charset="-122"/>
              <a:cs typeface="Consolas Light" pitchFamily="34" charset="-120"/>
            </a:endParaRPr>
          </a:p>
          <a:p>
            <a:pPr>
              <a:lnSpc>
                <a:spcPts val="160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FROM patients</a:t>
            </a:r>
          </a:p>
          <a:p>
            <a:pPr>
              <a:lnSpc>
                <a:spcPts val="160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GROUP BY `Procedure`</a:t>
            </a:r>
          </a:p>
          <a:p>
            <a:pPr>
              <a:lnSpc>
                <a:spcPts val="160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ORDER BY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Average_Cost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DESC;</a:t>
            </a:r>
          </a:p>
        </p:txBody>
      </p:sp>
      <p:sp>
        <p:nvSpPr>
          <p:cNvPr id="8" name="Shape 6"/>
          <p:cNvSpPr/>
          <p:nvPr/>
        </p:nvSpPr>
        <p:spPr>
          <a:xfrm>
            <a:off x="696158" y="4111050"/>
            <a:ext cx="13238083" cy="23693"/>
          </a:xfrm>
          <a:prstGeom prst="rect">
            <a:avLst/>
          </a:prstGeom>
          <a:solidFill>
            <a:srgbClr val="D9E1FF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96158" y="4570452"/>
            <a:ext cx="292238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4. Readmission Rate Analysis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696158" y="5068610"/>
            <a:ext cx="13238083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Purpose:</a:t>
            </a: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Measure how often patients are readmitted for each condition and outcome category.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96158" y="5420797"/>
            <a:ext cx="13238083" cy="2261949"/>
          </a:xfrm>
          <a:prstGeom prst="roundRect">
            <a:avLst>
              <a:gd name="adj" fmla="val 857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689729" y="5420797"/>
            <a:ext cx="13250942" cy="2261949"/>
          </a:xfrm>
          <a:prstGeom prst="roundRect">
            <a:avLst>
              <a:gd name="adj" fmla="val 857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19031" y="5517713"/>
            <a:ext cx="12992338" cy="2068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SELECT </a:t>
            </a:r>
          </a:p>
          <a:p>
            <a:pPr>
              <a:lnSpc>
                <a:spcPts val="160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`Condition`,</a:t>
            </a:r>
          </a:p>
          <a:p>
            <a:pPr>
              <a:lnSpc>
                <a:spcPts val="160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`Outcome`,</a:t>
            </a:r>
          </a:p>
          <a:p>
            <a:pPr>
              <a:lnSpc>
                <a:spcPts val="160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COUNT(*)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Total_Cases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60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SUM(CASE WHEN Readmission = 'Yes' THEN 1 ELSE 0 END) AS Readmissions,</a:t>
            </a:r>
          </a:p>
          <a:p>
            <a:pPr>
              <a:lnSpc>
                <a:spcPts val="160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ROUND((SUM(CASE WHEN Readmission = 'Yes' THEN 1 ELSE 0 END) * 100.0 / COUNT(*)),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Readmission_Rate</a:t>
            </a:r>
            <a:endParaRPr lang="en-US" sz="1050" dirty="0">
              <a:solidFill>
                <a:srgbClr val="D9E1FF"/>
              </a:solidFill>
              <a:latin typeface="Lucida Console" panose="020B0609040504020204" pitchFamily="49" charset="0"/>
              <a:ea typeface="Consolas Light" pitchFamily="34" charset="-122"/>
              <a:cs typeface="Consolas Light" pitchFamily="34" charset="-120"/>
            </a:endParaRPr>
          </a:p>
          <a:p>
            <a:pPr>
              <a:lnSpc>
                <a:spcPts val="160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FROM patients</a:t>
            </a:r>
          </a:p>
          <a:p>
            <a:pPr>
              <a:lnSpc>
                <a:spcPts val="160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GROUP BY `Condition`, `Outcome`</a:t>
            </a:r>
          </a:p>
          <a:p>
            <a:pPr>
              <a:lnSpc>
                <a:spcPts val="160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HAVING COUNT(*) &gt; 10</a:t>
            </a:r>
          </a:p>
          <a:p>
            <a:pPr>
              <a:lnSpc>
                <a:spcPts val="160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ORDER BY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Readmission_Rate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DESC;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F88081-9A0C-C374-EFC2-AFB7F15052D8}"/>
              </a:ext>
            </a:extLst>
          </p:cNvPr>
          <p:cNvSpPr txBox="1"/>
          <p:nvPr/>
        </p:nvSpPr>
        <p:spPr>
          <a:xfrm>
            <a:off x="5953626" y="2441529"/>
            <a:ext cx="135466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0B20A0-4691-98DF-AB81-6DA881849D03}"/>
              </a:ext>
            </a:extLst>
          </p:cNvPr>
          <p:cNvSpPr txBox="1"/>
          <p:nvPr/>
        </p:nvSpPr>
        <p:spPr>
          <a:xfrm>
            <a:off x="8205759" y="5821562"/>
            <a:ext cx="135466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486AD0-9D60-AFD1-C281-A943487BF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759" y="1839850"/>
            <a:ext cx="5298335" cy="183382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A68A5D-5ABD-89AA-585A-49007B95D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688" y="5654458"/>
            <a:ext cx="3863445" cy="1722774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46973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62821" y="750927"/>
            <a:ext cx="2317313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5. Length of Stay vs Cost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62821" y="1225034"/>
            <a:ext cx="13304758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Purpose:</a:t>
            </a: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Categorize patients by hospital stay duration and compare their average costs and satisfaction.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62821" y="1560433"/>
            <a:ext cx="13304758" cy="2744629"/>
          </a:xfrm>
          <a:prstGeom prst="roundRect">
            <a:avLst>
              <a:gd name="adj" fmla="val 673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56749" y="1560433"/>
            <a:ext cx="13316903" cy="2806124"/>
          </a:xfrm>
          <a:prstGeom prst="roundRect">
            <a:avLst>
              <a:gd name="adj" fmla="val 673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79740" y="1652707"/>
            <a:ext cx="13070919" cy="2560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SELECT 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CASE 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    WHEN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Length_of_Stay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&lt;= 3 THEN 'Short Stay (1-3 days)'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    WHEN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Length_of_Stay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&lt;= 7 THEN 'Medium Stay (4-7 days)'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    ELSE 'Long Stay (8+ days)'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END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Stay_Category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COUNT(*)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Patient_Count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Length_of_Stay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Avg_Stay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ROUND(AVG(Cost),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Avg_Cost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ROUND(AVG(Satisfaction),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Avg_Satisfaction</a:t>
            </a:r>
            <a:endParaRPr lang="en-US" sz="1050" dirty="0">
              <a:solidFill>
                <a:srgbClr val="D9E1FF"/>
              </a:solidFill>
              <a:latin typeface="Lucida Console" panose="020B0609040504020204" pitchFamily="49" charset="0"/>
              <a:ea typeface="Consolas Light" pitchFamily="34" charset="-122"/>
              <a:cs typeface="Consolas Light" pitchFamily="34" charset="-120"/>
            </a:endParaRP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FROM patients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GROUP BY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Stay_Category</a:t>
            </a:r>
            <a:endParaRPr lang="en-US" sz="1050" dirty="0">
              <a:solidFill>
                <a:srgbClr val="D9E1FF"/>
              </a:solidFill>
              <a:latin typeface="Lucida Console" panose="020B0609040504020204" pitchFamily="49" charset="0"/>
              <a:ea typeface="Consolas Light" pitchFamily="34" charset="-122"/>
              <a:cs typeface="Consolas Light" pitchFamily="34" charset="-120"/>
            </a:endParaRP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ORDER BY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Avg_Stay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;</a:t>
            </a:r>
          </a:p>
        </p:txBody>
      </p:sp>
      <p:sp>
        <p:nvSpPr>
          <p:cNvPr id="8" name="Shape 6"/>
          <p:cNvSpPr/>
          <p:nvPr/>
        </p:nvSpPr>
        <p:spPr>
          <a:xfrm>
            <a:off x="662821" y="4505027"/>
            <a:ext cx="13304758" cy="22979"/>
          </a:xfrm>
          <a:prstGeom prst="rect">
            <a:avLst/>
          </a:prstGeom>
          <a:solidFill>
            <a:srgbClr val="D9E1FF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62821" y="4942642"/>
            <a:ext cx="413170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6. Satisfaction by Outcome &amp; Readmission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662821" y="5416748"/>
            <a:ext cx="13304758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Purpose:</a:t>
            </a: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Correlate recovery outcome and readmission status with patient satisfaction and treatment cost.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62821" y="5752147"/>
            <a:ext cx="13304758" cy="1956911"/>
          </a:xfrm>
          <a:prstGeom prst="roundRect">
            <a:avLst>
              <a:gd name="adj" fmla="val 944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656749" y="5752147"/>
            <a:ext cx="13316903" cy="1956911"/>
          </a:xfrm>
          <a:prstGeom prst="roundRect">
            <a:avLst>
              <a:gd name="adj" fmla="val 944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79740" y="5844421"/>
            <a:ext cx="13070919" cy="1772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SELECT 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`Outcome`,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Readmission,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COUNT(*) AS Cases,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ROUND(AVG(Satisfaction),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Avg_Satisfaction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ROUND(AVG(Cost),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Avg_Cost</a:t>
            </a:r>
            <a:endParaRPr lang="en-US" sz="1050" dirty="0">
              <a:solidFill>
                <a:srgbClr val="D9E1FF"/>
              </a:solidFill>
              <a:latin typeface="Lucida Console" panose="020B0609040504020204" pitchFamily="49" charset="0"/>
              <a:ea typeface="Consolas Light" pitchFamily="34" charset="-122"/>
              <a:cs typeface="Consolas Light" pitchFamily="34" charset="-120"/>
            </a:endParaRP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FROM patients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GROUP BY `Outcome`, Readmission</a:t>
            </a:r>
          </a:p>
          <a:p>
            <a:pPr>
              <a:lnSpc>
                <a:spcPts val="15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ORDER BY `Outcome`, Readmission;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F0F217-F980-A3DA-C0C1-993FA403695F}"/>
              </a:ext>
            </a:extLst>
          </p:cNvPr>
          <p:cNvSpPr txBox="1"/>
          <p:nvPr/>
        </p:nvSpPr>
        <p:spPr>
          <a:xfrm>
            <a:off x="6089093" y="2646104"/>
            <a:ext cx="135466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DFDC35-A427-49DD-F13D-2A0FD6075508}"/>
              </a:ext>
            </a:extLst>
          </p:cNvPr>
          <p:cNvSpPr txBox="1"/>
          <p:nvPr/>
        </p:nvSpPr>
        <p:spPr>
          <a:xfrm>
            <a:off x="6089093" y="6576893"/>
            <a:ext cx="135466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6510675-34B8-CD6E-F537-4EE2BC98D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185" y="2386398"/>
            <a:ext cx="5494048" cy="88874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41A194-2430-BBDC-CA62-879066EA9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063" y="6133622"/>
            <a:ext cx="4539879" cy="112908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65524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92336" y="670917"/>
            <a:ext cx="2070616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7. Age Group Analysis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592336" y="1094542"/>
            <a:ext cx="13445728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Purpose:</a:t>
            </a: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Segment patients into age groups to compare cost, length of stay, satisfaction, and readmission rates.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592336" y="1394222"/>
            <a:ext cx="13445728" cy="3860244"/>
          </a:xfrm>
          <a:prstGeom prst="roundRect">
            <a:avLst>
              <a:gd name="adj" fmla="val 427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86859" y="1394222"/>
            <a:ext cx="13456682" cy="3860244"/>
          </a:xfrm>
          <a:prstGeom prst="roundRect">
            <a:avLst>
              <a:gd name="adj" fmla="val 427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96754" y="1476613"/>
            <a:ext cx="13236893" cy="3695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SELECT 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CASE 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    WHEN Age &lt; 30 THEN 'Young (Below 30)'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    WHEN Age &lt; 50 THEN 'Middle-Aged (30-49)'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    WHEN Age &lt; 70 THEN 'Senior (50-69)'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    ELSE 'Elderly (70+)'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END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Age_Group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COUNT(*)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Patient_Count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ROUND(AVG(Cost),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Avg_Cost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Length_of_Stay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Avg_Stay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ROUND(AVG(Satisfaction),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Avg_Satisfaction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ROUND((SUM(CASE WHEN Readmission = 'Yes' THEN 1 ELSE 0 END) * 100.0 / COUNT(*)), 2) AS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Readmission_Rate</a:t>
            </a:r>
            <a:endParaRPr lang="en-US" sz="1050" dirty="0">
              <a:solidFill>
                <a:srgbClr val="D9E1FF"/>
              </a:solidFill>
              <a:latin typeface="Lucida Console" panose="020B0609040504020204" pitchFamily="49" charset="0"/>
              <a:ea typeface="Consolas Light" pitchFamily="34" charset="-122"/>
              <a:cs typeface="Consolas Light" pitchFamily="34" charset="-120"/>
            </a:endParaRP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FROM patients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GROUP BY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Age_Group</a:t>
            </a:r>
            <a:endParaRPr lang="en-US" sz="1050" dirty="0">
              <a:solidFill>
                <a:srgbClr val="D9E1FF"/>
              </a:solidFill>
              <a:latin typeface="Lucida Console" panose="020B0609040504020204" pitchFamily="49" charset="0"/>
              <a:ea typeface="Consolas Light" pitchFamily="34" charset="-122"/>
              <a:cs typeface="Consolas Light" pitchFamily="34" charset="-120"/>
            </a:endParaRP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ORDER BY FIELD(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Age_Group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'Young (Below 30)',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'Middle-Aged (30-49)',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'Senior (50-69)',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'Elderly (70+)'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);</a:t>
            </a:r>
          </a:p>
        </p:txBody>
      </p:sp>
      <p:sp>
        <p:nvSpPr>
          <p:cNvPr id="8" name="Shape 6"/>
          <p:cNvSpPr/>
          <p:nvPr/>
        </p:nvSpPr>
        <p:spPr>
          <a:xfrm>
            <a:off x="592336" y="5433058"/>
            <a:ext cx="13445728" cy="21312"/>
          </a:xfrm>
          <a:prstGeom prst="rect">
            <a:avLst/>
          </a:prstGeom>
          <a:solidFill>
            <a:srgbClr val="D9E1FF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92336" y="5824776"/>
            <a:ext cx="2070616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8. High-Cost Patients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592336" y="6248400"/>
            <a:ext cx="13445728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Purpose:</a:t>
            </a: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Identify patients whose costs exceed the average treatment cost across all patients.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592336" y="6548080"/>
            <a:ext cx="13445728" cy="1220629"/>
          </a:xfrm>
          <a:prstGeom prst="roundRect">
            <a:avLst>
              <a:gd name="adj" fmla="val 1352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86859" y="6548080"/>
            <a:ext cx="13456682" cy="1220629"/>
          </a:xfrm>
          <a:prstGeom prst="roundRect">
            <a:avLst>
              <a:gd name="adj" fmla="val 1352"/>
            </a:avLst>
          </a:prstGeom>
          <a:solidFill>
            <a:srgbClr val="1D19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696754" y="6630472"/>
            <a:ext cx="13236893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SELECT 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   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Patient_ID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 Age, Gender, `Condition`, `Procedure`, Cost, </a:t>
            </a:r>
            <a:r>
              <a:rPr lang="en-US" sz="1050" dirty="0" err="1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Length_of_Stay</a:t>
            </a: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, Readmission, `Outcome`, Satisfaction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FROM patients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WHERE Cost &gt; (SELECT AVG(Cost) FROM patients)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ORDER BY Cost DESC</a:t>
            </a:r>
          </a:p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9E1FF"/>
                </a:solidFill>
                <a:latin typeface="Lucida Console" panose="020B0609040504020204" pitchFamily="49" charset="0"/>
                <a:ea typeface="Consolas Light" pitchFamily="34" charset="-122"/>
                <a:cs typeface="Consolas Light" pitchFamily="34" charset="-120"/>
              </a:rPr>
              <a:t>LIMIT 50;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D51EC3-0571-5179-04FF-DD3428AC8CE8}"/>
              </a:ext>
            </a:extLst>
          </p:cNvPr>
          <p:cNvSpPr txBox="1"/>
          <p:nvPr/>
        </p:nvSpPr>
        <p:spPr>
          <a:xfrm>
            <a:off x="6224559" y="2348726"/>
            <a:ext cx="135466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ECF9A0-80CE-6425-903A-8CC771E41AC1}"/>
              </a:ext>
            </a:extLst>
          </p:cNvPr>
          <p:cNvSpPr txBox="1"/>
          <p:nvPr/>
        </p:nvSpPr>
        <p:spPr>
          <a:xfrm>
            <a:off x="8510559" y="7033738"/>
            <a:ext cx="135466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2F1ADC-3B8E-478B-5B05-199E71C40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019" y="2080954"/>
            <a:ext cx="5410835" cy="90487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9780E0-68D9-7651-465E-FEEF5444A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8246" y="6716112"/>
            <a:ext cx="3835400" cy="1001876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02943173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54</TotalTime>
  <Words>2477</Words>
  <Application>Microsoft Office PowerPoint</Application>
  <PresentationFormat>Custom</PresentationFormat>
  <Paragraphs>299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 ExtraBold</vt:lpstr>
      <vt:lpstr>Lucida Console</vt:lpstr>
      <vt:lpstr>Arimo</vt:lpstr>
      <vt:lpstr>Kanit</vt:lpstr>
      <vt:lpstr>Wingdings</vt:lpstr>
      <vt:lpstr>Corbel</vt:lpstr>
      <vt:lpstr>Martel Sans Light</vt:lpstr>
      <vt:lpstr>Arial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Supratim Maity</cp:lastModifiedBy>
  <cp:revision>5</cp:revision>
  <dcterms:created xsi:type="dcterms:W3CDTF">2025-11-02T18:48:30Z</dcterms:created>
  <dcterms:modified xsi:type="dcterms:W3CDTF">2025-11-02T19:47:00Z</dcterms:modified>
</cp:coreProperties>
</file>